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2" y="624"/>
      </p:cViewPr>
      <p:guideLst>
        <p:guide orient="horz" pos="279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27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78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5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4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4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959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58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105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4372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500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26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DA3AF-B798-4B30-A545-9C9A54544439}" type="datetimeFigureOut">
              <a:rPr lang="zh-TW" altLang="en-US" smtClean="0"/>
              <a:t>2021/4/30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948EBB7-C01F-4994-A498-F47BD2520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11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00031" y="1859340"/>
            <a:ext cx="629890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sz="4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812270" y="4437063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新北市平溪區強迫入學委員會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66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1019"/>
              </a:spcBef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</a:t>
            </a:r>
            <a:r>
              <a:rPr lang="zh-TW" altLang="en-US" b="1" spc="-5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三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）開立行政處</a:t>
            </a:r>
            <a:r>
              <a:rPr lang="zh-TW" altLang="en-US" b="1" spc="-10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分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-6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學生辦理轉學，因中輟系統有其轉銜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之中輟紀錄仍存在於系統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轉入學校之開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重新計算。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3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73795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TW" altLang="en-US" sz="22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（四）新生未入學追蹤作業後續處理流程</a:t>
            </a:r>
            <a:r>
              <a:rPr lang="en-US" altLang="zh-TW" sz="22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  <a:endParaRPr lang="zh-TW" altLang="en-US" sz="2200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依據：各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級學校進行新生未入學查詢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追蹤後續處理流程：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、死亡：應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取得死亡證明或相關證明文件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，即可解除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管。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、至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他校就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讀者：應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取得學生之就讀證明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，即可解除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管。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、申請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讀者：以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一年為限，隔年即應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，持續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列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追蹤。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502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131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19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（四）新生未入學追蹤作業後續處理流程</a:t>
            </a:r>
            <a:r>
              <a:rPr lang="en-US" altLang="zh-TW" sz="19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  <a:endParaRPr lang="zh-TW" altLang="en-US" sz="1900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、出境：每月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家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電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訪，至少每半年函文至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當地警察</a:t>
            </a:r>
            <a:endParaRPr lang="en-US" altLang="zh-TW" sz="1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 分局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或教育局協助查詢出入境記錄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，持續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列管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</a:t>
            </a:r>
            <a:endParaRPr lang="en-US" altLang="zh-TW" sz="1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，至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該生畢業為止。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、戶籍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遷移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①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戶籍已遷移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由學校主動函文教育局及各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區公所，</a:t>
            </a:r>
            <a:endParaRPr lang="en-US" altLang="zh-TW" sz="19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由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教育局及區公所通知遷入地之學 校區公所。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②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戶籍未遷移</a:t>
            </a:r>
            <a:r>
              <a:rPr lang="en-US" altLang="zh-TW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🖝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行蹤清楚者，持續進行強迫入學。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🖝</a:t>
            </a:r>
            <a:r>
              <a:rPr lang="zh-TW" altLang="en-US" sz="1900" dirty="0">
                <a:latin typeface="標楷體" panose="03000509000000000000" pitchFamily="65" charset="-120"/>
                <a:ea typeface="標楷體" panose="03000509000000000000" pitchFamily="65" charset="-120"/>
              </a:rPr>
              <a:t>行蹤不明者，通報警政單位協尋</a:t>
            </a:r>
            <a:r>
              <a:rPr lang="zh-TW" altLang="en-US" sz="19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19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163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（四）新生未入學追蹤作業後續處理流程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-3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學生屬持續列管追蹤者，由教育局督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定期進行後續之電訪、家訪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可協同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區公所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入會、當地里長或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警察局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，持續關注學生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就學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狀況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，俾利維 護學生就學權益。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【103.10.13.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訂定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94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（五）學生個人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(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全家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)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失蹤及家境清寒者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行蹤不明或全家失蹤，因監護人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無法督導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該子女就學，請學校確實通報強入會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該生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中輟之狀況，但毋需進行罰鍰，並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隨時與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警方保持聯繫，於接獲尋獲通知時，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即刻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聯繫該生進行復學輔導。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61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（五）學生個人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(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全家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)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失蹤及家境清寒者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經評估學生中輟之主因為家庭清寒，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導致無法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穩定就學，需協助提供社會救助，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亦勿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須通報強入會進行罰鍰。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倘個案因人身安全問題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或躲債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隱匿，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可通報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教育局以專案方式協助安排就學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816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33375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zh-TW" altLang="en-US" sz="25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（六）新生因租屋或其他因素致無法於實際居住地設籍者</a:t>
            </a:r>
            <a:r>
              <a:rPr lang="en-US" altLang="zh-TW" sz="25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</a:t>
            </a:r>
            <a:r>
              <a:rPr lang="en-US" altLang="zh-TW" sz="25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1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、對於以下之新生入學個案情形，可以專案方式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行文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學校。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因家庭功能不彰，家長無力管教子女，委由父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母或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直系尊親屬以外之其他親屬照顧，學童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與其</a:t>
            </a:r>
            <a:endParaRPr lang="en-US" altLang="zh-TW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他親屬</a:t>
            </a:r>
            <a:r>
              <a:rPr lang="zh-TW" altLang="en-US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設籍於本市且有居住事實。</a:t>
            </a:r>
            <a:endParaRPr lang="zh-TW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698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19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（六）新生因租屋或其他因素致無法於實際居住地設籍者</a:t>
            </a:r>
            <a:r>
              <a:rPr lang="en-US" altLang="zh-TW" sz="19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家長為獲得其他縣市補助，而將戶籍設於他縣市，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僅學童個人設籍於本市，且家長與學童於本市有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共同居住事實。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家長與子女於本市有居住事實，但因租屋方式無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法取得戶籍之特殊境遇學生。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、上述之專案處置方式，本市額滿學校須排除在外。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247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73795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（七）通報個案住籍不一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跨鄉鎮學區之學校通報強迫入學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以下簡稱強委會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時，請確認中輟學生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所屬戶籍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地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戶籍在外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縣市，居住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於本市者。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戶籍及居住均於外縣市。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所在地之鄉鎮市區強委會應掌握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個案目前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就讀情形並寄發相關罰則書至其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居住地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，由居住地之鄉鎮市區強委會協助個案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及督促就學。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097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48969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（八）適齡國民隨同家庭遷移戶籍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落實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強迫入學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條例第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條規定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，戶政機關於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每月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日前將上一個月適齡國民隨同家庭遷移戶籍者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，由遷入地戶政事務所以副本通知，並提供遷移戶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籍名冊電子檔給當地強迫入學委員會執行強迫入學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或轉學事宜。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44946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9269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(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一）學校通報學生中輟及復學作業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凡應入學而未入學、已入學而中途輟學或長期缺課之適齡國民，經學校召開中輟個案會議，確定學生中輟事宜後，依規定通報函知本所，復學亦須通報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可不具文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發文需說明個案輟學狀況與建議開單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類別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，並檢附中輟通報表，以利公所據以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執行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，若需連續處分請持續通報。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03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（八）適齡國民隨同家庭遷移戶籍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區強迫入學委員會再請各級學校查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察「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適齡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國民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隨同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家庭遷移戶籍者」之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就學情形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級學校將其就學情形查察結果，副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知強迫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入學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會進行後續之追蹤與列管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804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（九）個案籍在人不在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訪查追蹤後已遷居，但戶籍未遷移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之學生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通報警政系統失蹤協尋。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將名單回復戶政系統並副知教育局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，戶政系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協助定期檢核該戶是否有遷籍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遷籍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，主動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告知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學校與教育局進行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後續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新戶籍地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追蹤。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78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（九）個案籍在人不在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市民原戶籍除戶，設籍於戶政事務所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請戶政主動聯繫警政通報失蹤協尋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如該戶有學童屆齡入學，請戶政造冊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時一併告知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該戶設籍戶政，並提供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設籍地址供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訪查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追蹤。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62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（十）資源整合與運作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、積極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推動本區強迫入學委員會與學校家訪 機制。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、建立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中輟個案列管機制。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、結合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警政、戶政等相關單位及資源。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各校對中輟學生進行鑑定、安置及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必要的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追蹤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781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（十一）預防與輔導輟學學生之策略</a:t>
            </a: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、發展中輟的個案管理制度。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、學校方面應積極協助學生瞭解自己，適應環境，培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育良好的群性與生活習慣，以建立積極的學習態度。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、冀望多方面資源聯繫共同努力，發揮專業機制讓每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個中輟的學子，能回歸學校社會適性的發展自己所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長，在人生的道路上創造出屬於自己的春天。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290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50495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sz="21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（十二）業務執行</a:t>
            </a:r>
            <a:r>
              <a:rPr lang="en-US" altLang="zh-TW" sz="2100" b="1" dirty="0" smtClean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Q&amp;A-1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、是否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可將每月戶籍遷移的學生資料轉換，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直接由戶 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政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系統匯入新北行政系統，提供各校下載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，以減輕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註冊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組長工作量。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答覆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將建議案視學校需求處理。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已建議國教署進行通案考量如何協助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學校查訪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學生。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59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005239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18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（十二）業務執行</a:t>
            </a:r>
            <a:r>
              <a:rPr lang="en-US" altLang="zh-TW" sz="18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Q&amp;A-2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、持雙重國籍入出境學生如何追蹤及依據強迫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入學條例執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行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強迫入學。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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答覆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持他國國籍入出境者，請函教育局協查，若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有我國國民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身分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，仍依據強入學條例要求入學。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部分學生可能在境外就學，回國只是放假或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省親，局端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要求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註冊組需在得知學生回國後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內與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家長取得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聯繫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，確認該生就學或出國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3)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將再出國者，於預告出國時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e-mail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局端協查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是否已出國。</a:t>
            </a:r>
            <a:endParaRPr lang="zh-TW" altLang="en-US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83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（十二）業務執行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Q&amp;A-3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當家長無力管教，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局端可否提供資源給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 (2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可否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依兒少法第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條，強迫失功家長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親職教育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答覆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端透過學校輔導室提供多元管道協助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家長進行親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教育，學校輔導室可提供較完整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20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（十二）業務執行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Q&amp;A-4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有關網路成癮學生，是否有協助改善資源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答覆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目前網路成癮學生在醫療上並無藥物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可解決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仍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個案自己有病識感，願意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接受戒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斷。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若學區內有此需求可商請學校辦理講座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，提供家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這方面的知識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39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3642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21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（十二）業務執行</a:t>
            </a:r>
            <a:r>
              <a:rPr lang="en-US" altLang="zh-TW" sz="21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Q&amp;A-5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教育局建議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學生出現問題時，可以在前端就先找輔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資資源介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入，及早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進行會有較多的施力點。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現在已經沒有髮禁，不能因學生染髮或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燙髮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懲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處，也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不能因孩子頭髮方面的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問題禁止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入校。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221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2"/>
            <a:ext cx="6571343" cy="383642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(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一）學校通報學生中輟及復學作業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</a:p>
          <a:p>
            <a:pPr algn="just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經學校評估處以罰鍰應可促個案穩定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就學者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，得行文並檢附中輟通報表及罰鍰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評估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表通報本所，做為執行依據。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欲針對同一名中輟生進行第二次通報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罰鍰書時，應依據家長之反應及後續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重新製作罰鍰評估表，請勿以舊案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評估表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通報新案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教育局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特別強調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罰鍰僅作為介入的手段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，倘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罰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次無效可不再開罰。</a:t>
            </a: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4" name="書卷 (水平) 3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74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0676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(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二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)</a:t>
            </a: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本所配合中輟通報執行強迫入學：</a:t>
            </a:r>
            <a:endParaRPr lang="en-US" altLang="zh-TW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所接獲學校通報表，先進行個案相關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資料確認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及建檔，安排家庭訪視，再依學校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通報公文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開立勸止、警告或罰鍰行政處分書，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管追蹤至個案畢業。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警察局、各社區協會、本所志工隊、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里辦公處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及里幹事協助進行個案家訪與關懷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，並依訪視結果及個案狀況提供所需之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4" name="書卷 (水平) 3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591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（三）開立行政處分書之期程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-1</a:t>
            </a:r>
          </a:p>
          <a:p>
            <a:pPr marL="0" indent="0">
              <a:buNone/>
            </a:pPr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7" name="object 6"/>
          <p:cNvSpPr txBox="1"/>
          <p:nvPr/>
        </p:nvSpPr>
        <p:spPr>
          <a:xfrm>
            <a:off x="1562793" y="5543493"/>
            <a:ext cx="3330575" cy="381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2400" spc="-10" dirty="0">
                <a:solidFill>
                  <a:srgbClr val="001F5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(</a:t>
            </a:r>
            <a:r>
              <a:rPr sz="2400" spc="-5" dirty="0" err="1" smtClean="0">
                <a:solidFill>
                  <a:srgbClr val="001F5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開單準及原</a:t>
            </a:r>
            <a:r>
              <a:rPr sz="2400" dirty="0" err="1" smtClean="0">
                <a:solidFill>
                  <a:srgbClr val="001F5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則</a:t>
            </a:r>
            <a:r>
              <a:rPr sz="2400" spc="-5" dirty="0" err="1" smtClean="0">
                <a:solidFill>
                  <a:srgbClr val="001F5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說明如下</a:t>
            </a:r>
            <a:r>
              <a:rPr lang="en-US" altLang="zh-TW" sz="2400" spc="-5" dirty="0" smtClean="0">
                <a:solidFill>
                  <a:srgbClr val="001F5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JhengHei"/>
              </a:rPr>
              <a:t>)</a:t>
            </a:r>
            <a:endParaRPr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JhengHei"/>
            </a:endParaRPr>
          </a:p>
        </p:txBody>
      </p:sp>
      <p:sp>
        <p:nvSpPr>
          <p:cNvPr id="18" name="object 20"/>
          <p:cNvSpPr txBox="1">
            <a:spLocks/>
          </p:cNvSpPr>
          <p:nvPr/>
        </p:nvSpPr>
        <p:spPr>
          <a:xfrm>
            <a:off x="242925" y="6325830"/>
            <a:ext cx="262255" cy="217367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400" b="0" i="0" kern="1200">
                <a:solidFill>
                  <a:schemeClr val="bg1"/>
                </a:solidFill>
                <a:latin typeface="Trebuchet MS"/>
                <a:ea typeface="+mn-ea"/>
                <a:cs typeface="Trebuchet M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 marR="0" lvl="0" indent="0" algn="l" defTabSz="914400" rtl="0" eaLnBrk="1" fontAlgn="auto" latinLnBrk="0" hangingPunct="1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altLang="zh-TW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pPr marL="381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1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166909"/>
              </p:ext>
            </p:extLst>
          </p:nvPr>
        </p:nvGraphicFramePr>
        <p:xfrm>
          <a:off x="1443489" y="2610659"/>
          <a:ext cx="6582204" cy="1659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551">
                  <a:extLst>
                    <a:ext uri="{9D8B030D-6E8A-4147-A177-3AD203B41FA5}">
                      <a16:colId xmlns:a16="http://schemas.microsoft.com/office/drawing/2014/main" val="3975770168"/>
                    </a:ext>
                  </a:extLst>
                </a:gridCol>
                <a:gridCol w="1645551">
                  <a:extLst>
                    <a:ext uri="{9D8B030D-6E8A-4147-A177-3AD203B41FA5}">
                      <a16:colId xmlns:a16="http://schemas.microsoft.com/office/drawing/2014/main" val="2925803498"/>
                    </a:ext>
                  </a:extLst>
                </a:gridCol>
                <a:gridCol w="1645551">
                  <a:extLst>
                    <a:ext uri="{9D8B030D-6E8A-4147-A177-3AD203B41FA5}">
                      <a16:colId xmlns:a16="http://schemas.microsoft.com/office/drawing/2014/main" val="1911725475"/>
                    </a:ext>
                  </a:extLst>
                </a:gridCol>
                <a:gridCol w="1645551">
                  <a:extLst>
                    <a:ext uri="{9D8B030D-6E8A-4147-A177-3AD203B41FA5}">
                      <a16:colId xmlns:a16="http://schemas.microsoft.com/office/drawing/2014/main" val="1169414187"/>
                    </a:ext>
                  </a:extLst>
                </a:gridCol>
              </a:tblGrid>
              <a:tr h="549471">
                <a:tc gridSpan="4"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中途輟學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以天數累進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240759"/>
                  </a:ext>
                </a:extLst>
              </a:tr>
              <a:tr h="549471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中途輟學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持續中輟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938710"/>
                  </a:ext>
                </a:extLst>
              </a:tr>
              <a:tr h="560918">
                <a:tc vMerge="1">
                  <a:txBody>
                    <a:bodyPr/>
                    <a:lstStyle/>
                    <a:p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271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000" b="0" spc="1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3</a:t>
                      </a:r>
                      <a:r>
                        <a:rPr sz="2000" b="0" spc="2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日未復學</a:t>
                      </a:r>
                      <a:endParaRPr sz="2000" b="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99695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271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000" b="0" spc="1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3</a:t>
                      </a:r>
                      <a:r>
                        <a:rPr sz="2000" b="0" spc="2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日未復學</a:t>
                      </a:r>
                      <a:endParaRPr sz="2000" b="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99695" marB="0"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271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000" b="0" spc="1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3</a:t>
                      </a:r>
                      <a:r>
                        <a:rPr sz="2000" b="0" spc="20" dirty="0" smtClean="0">
                          <a:solidFill>
                            <a:srgbClr val="001F5F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Microsoft JhengHei"/>
                        </a:rPr>
                        <a:t>日未復學</a:t>
                      </a:r>
                      <a:endParaRPr sz="2000" b="0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Microsoft JhengHei"/>
                      </a:endParaRPr>
                    </a:p>
                  </a:txBody>
                  <a:tcPr marL="0" marR="0" marT="99695" marB="0" anchor="ctr"/>
                </a:tc>
                <a:extLst>
                  <a:ext uri="{0D108BD9-81ED-4DB2-BD59-A6C34878D82A}">
                    <a16:rowId xmlns:a16="http://schemas.microsoft.com/office/drawing/2014/main" val="2564482044"/>
                  </a:ext>
                </a:extLst>
              </a:tr>
            </a:tbl>
          </a:graphicData>
        </a:graphic>
      </p:graphicFrame>
      <p:sp>
        <p:nvSpPr>
          <p:cNvPr id="23" name="向右箭號 22"/>
          <p:cNvSpPr/>
          <p:nvPr/>
        </p:nvSpPr>
        <p:spPr>
          <a:xfrm>
            <a:off x="1443490" y="4306940"/>
            <a:ext cx="1623906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勸止書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向右箭號 23"/>
          <p:cNvSpPr/>
          <p:nvPr/>
        </p:nvSpPr>
        <p:spPr>
          <a:xfrm>
            <a:off x="3100491" y="4309706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警告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向右箭號 24"/>
          <p:cNvSpPr/>
          <p:nvPr/>
        </p:nvSpPr>
        <p:spPr>
          <a:xfrm>
            <a:off x="4740358" y="4304112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罰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6" name="向右箭號 25"/>
          <p:cNvSpPr/>
          <p:nvPr/>
        </p:nvSpPr>
        <p:spPr>
          <a:xfrm>
            <a:off x="6418410" y="4306940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罰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書卷 (水平) 10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49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75202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（三）開立行政處分書之期程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說明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-1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倘該生於勸止、警告或罰鍰書任一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階段辦理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復學手續，則該輟學之行為及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視為中止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消滅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，再通報中輟時皆必須從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勸止書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開始開立。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學校開立警告書與罰鍰書，其「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之計算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方式為學校收到區公所公文副本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之日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為起始日。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4" name="書卷 (水平) 3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57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24046"/>
            <a:ext cx="6571343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（三）開立行政處分書之期程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-3</a:t>
            </a:r>
          </a:p>
          <a:p>
            <a:endParaRPr lang="zh-TW" altLang="en-US" b="1" dirty="0">
              <a:solidFill>
                <a:srgbClr val="006600"/>
              </a:solidFill>
              <a:latin typeface="標楷體" panose="03000509000000000000" pitchFamily="65" charset="-120"/>
              <a:ea typeface="標楷體" panose="03000509000000000000" pitchFamily="65" charset="-120"/>
              <a:cs typeface="Microsoft YaHei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970985"/>
              </p:ext>
            </p:extLst>
          </p:nvPr>
        </p:nvGraphicFramePr>
        <p:xfrm>
          <a:off x="1443490" y="2598897"/>
          <a:ext cx="6571344" cy="1831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2836">
                  <a:extLst>
                    <a:ext uri="{9D8B030D-6E8A-4147-A177-3AD203B41FA5}">
                      <a16:colId xmlns:a16="http://schemas.microsoft.com/office/drawing/2014/main" val="753584513"/>
                    </a:ext>
                  </a:extLst>
                </a:gridCol>
                <a:gridCol w="1642836">
                  <a:extLst>
                    <a:ext uri="{9D8B030D-6E8A-4147-A177-3AD203B41FA5}">
                      <a16:colId xmlns:a16="http://schemas.microsoft.com/office/drawing/2014/main" val="94112789"/>
                    </a:ext>
                  </a:extLst>
                </a:gridCol>
                <a:gridCol w="1642836">
                  <a:extLst>
                    <a:ext uri="{9D8B030D-6E8A-4147-A177-3AD203B41FA5}">
                      <a16:colId xmlns:a16="http://schemas.microsoft.com/office/drawing/2014/main" val="3680826640"/>
                    </a:ext>
                  </a:extLst>
                </a:gridCol>
                <a:gridCol w="1642836">
                  <a:extLst>
                    <a:ext uri="{9D8B030D-6E8A-4147-A177-3AD203B41FA5}">
                      <a16:colId xmlns:a16="http://schemas.microsoft.com/office/drawing/2014/main" val="584696085"/>
                    </a:ext>
                  </a:extLst>
                </a:gridCol>
              </a:tblGrid>
              <a:tr h="825947">
                <a:tc gridSpan="4"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長期缺課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以次累進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49870"/>
                  </a:ext>
                </a:extLst>
              </a:tr>
              <a:tr h="7343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次長缺</a:t>
                      </a:r>
                      <a:endPara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次長缺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次長缺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次長缺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</a:t>
                      </a:r>
                      <a:r>
                        <a:rPr lang="en-US" altLang="zh-TW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en-US" sz="20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以上長缺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4232180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9" name="向右箭號 8"/>
          <p:cNvSpPr/>
          <p:nvPr/>
        </p:nvSpPr>
        <p:spPr>
          <a:xfrm>
            <a:off x="1443490" y="4448261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勸止書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3100491" y="4451027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警告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向右箭號 10"/>
          <p:cNvSpPr/>
          <p:nvPr/>
        </p:nvSpPr>
        <p:spPr>
          <a:xfrm>
            <a:off x="4740358" y="4445433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罰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向右箭號 11"/>
          <p:cNvSpPr/>
          <p:nvPr/>
        </p:nvSpPr>
        <p:spPr>
          <a:xfrm>
            <a:off x="6418410" y="4448261"/>
            <a:ext cx="1607281" cy="10215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罰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鍰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書卷 (水平) 12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043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（三）開立行政處分書之期程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-4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說明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</a:p>
          <a:p>
            <a:pPr marL="0" indent="0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缺課非為中輟，故無須辦理復學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累積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計算。</a:t>
            </a:r>
          </a:p>
          <a:p>
            <a:pPr marL="0" indent="0" algn="just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開立警告書與罰鍰書，其之計算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收到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區公所公文副本之日，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為計算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累計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節之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起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89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91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（三）開立行政處分書之期程</a:t>
            </a:r>
            <a:r>
              <a:rPr lang="en-US" altLang="zh-TW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icrosoft YaHei"/>
              </a:rPr>
              <a:t>-5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輟與長期缺課因性質不同，故開單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部份應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算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且以較嚴重方式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處理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通報期程之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行政處分：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持續中輟計算方式以「全學程」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為單位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年、國中為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 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長期缺課計算方式以「學期」為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，至新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期缺課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節數則歸零重新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累計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</p:spPr>
        <p:txBody>
          <a:bodyPr anchor="ctr" anchorCtr="0"/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學校與強迫入學委員會合作機制</a:t>
            </a:r>
          </a:p>
        </p:txBody>
      </p:sp>
      <p:sp>
        <p:nvSpPr>
          <p:cNvPr id="5" name="書卷 (水平) 4"/>
          <p:cNvSpPr/>
          <p:nvPr/>
        </p:nvSpPr>
        <p:spPr>
          <a:xfrm>
            <a:off x="0" y="-48990"/>
            <a:ext cx="3404382" cy="65916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新北市平溪區強迫入學</a:t>
            </a:r>
            <a:r>
              <a:rPr lang="zh-TW" alt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委員會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131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Override1.xml><?xml version="1.0" encoding="utf-8"?>
<a:themeOverride xmlns:a="http://schemas.openxmlformats.org/drawingml/2006/main">
  <a:clrScheme name="Gallery">
    <a:dk1>
      <a:sysClr val="windowText" lastClr="000000"/>
    </a:dk1>
    <a:lt1>
      <a:sysClr val="window" lastClr="FFFFFF"/>
    </a:lt1>
    <a:dk2>
      <a:srgbClr val="454545"/>
    </a:dk2>
    <a:lt2>
      <a:srgbClr val="DFDBD5"/>
    </a:lt2>
    <a:accent1>
      <a:srgbClr val="B71E42"/>
    </a:accent1>
    <a:accent2>
      <a:srgbClr val="DE478E"/>
    </a:accent2>
    <a:accent3>
      <a:srgbClr val="BC72F0"/>
    </a:accent3>
    <a:accent4>
      <a:srgbClr val="795FAF"/>
    </a:accent4>
    <a:accent5>
      <a:srgbClr val="586EA6"/>
    </a:accent5>
    <a:accent6>
      <a:srgbClr val="6892A0"/>
    </a:accent6>
    <a:hlink>
      <a:srgbClr val="FA2B5C"/>
    </a:hlink>
    <a:folHlink>
      <a:srgbClr val="BC658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2817</Words>
  <Application>Microsoft Office PowerPoint</Application>
  <PresentationFormat>如螢幕大小 (4:3)</PresentationFormat>
  <Paragraphs>235</Paragraphs>
  <Slides>29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8" baseType="lpstr">
      <vt:lpstr>Microsoft YaHei</vt:lpstr>
      <vt:lpstr>Microsoft JhengHei</vt:lpstr>
      <vt:lpstr>新細明體</vt:lpstr>
      <vt:lpstr>標楷體</vt:lpstr>
      <vt:lpstr>Arial</vt:lpstr>
      <vt:lpstr>Gill Sans MT</vt:lpstr>
      <vt:lpstr>Trebuchet MS</vt:lpstr>
      <vt:lpstr>Wingdings</vt:lpstr>
      <vt:lpstr>Gallery</vt:lpstr>
      <vt:lpstr>PowerPoint 簡報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  <vt:lpstr>學校與強迫入學委員會合作機制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楊玲如</dc:creator>
  <cp:lastModifiedBy>楊玲如</cp:lastModifiedBy>
  <cp:revision>33</cp:revision>
  <dcterms:created xsi:type="dcterms:W3CDTF">2021-04-29T01:19:09Z</dcterms:created>
  <dcterms:modified xsi:type="dcterms:W3CDTF">2021-04-30T10:10:00Z</dcterms:modified>
</cp:coreProperties>
</file>